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5" r:id="rId2"/>
    <p:sldId id="257" r:id="rId3"/>
    <p:sldId id="258" r:id="rId4"/>
    <p:sldId id="275" r:id="rId5"/>
    <p:sldId id="260" r:id="rId6"/>
    <p:sldId id="269" r:id="rId7"/>
    <p:sldId id="287" r:id="rId8"/>
    <p:sldId id="288" r:id="rId9"/>
    <p:sldId id="270" r:id="rId10"/>
    <p:sldId id="272" r:id="rId11"/>
    <p:sldId id="267" r:id="rId12"/>
    <p:sldId id="276" r:id="rId13"/>
    <p:sldId id="281" r:id="rId14"/>
    <p:sldId id="283" r:id="rId15"/>
    <p:sldId id="277" r:id="rId16"/>
    <p:sldId id="278" r:id="rId17"/>
    <p:sldId id="280" r:id="rId18"/>
    <p:sldId id="289" r:id="rId19"/>
    <p:sldId id="286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70467-E18E-4987-857D-3A406F5ECD7D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B7AF3-11B6-4DEB-A582-2933A9EFED5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00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06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321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026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120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419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81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8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25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189" cy="860010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745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705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4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7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856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6881" y="1088694"/>
            <a:ext cx="10515600" cy="3387891"/>
          </a:xfrm>
        </p:spPr>
        <p:txBody>
          <a:bodyPr>
            <a:normAutofit/>
          </a:bodyPr>
          <a:lstStyle/>
          <a:p>
            <a:r>
              <a:rPr lang="es-ES" sz="10800" dirty="0">
                <a:latin typeface="Bernard MT Condensed" pitchFamily="18" charset="0"/>
              </a:rPr>
              <a:t>Equip1: </a:t>
            </a:r>
            <a:r>
              <a:rPr lang="es-ES" sz="10800" dirty="0" err="1">
                <a:latin typeface="Bernard MT Condensed" pitchFamily="18" charset="0"/>
              </a:rPr>
              <a:t>EZficy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3" name="Título 5"/>
          <p:cNvSpPr txBox="1">
            <a:spLocks/>
          </p:cNvSpPr>
          <p:nvPr/>
        </p:nvSpPr>
        <p:spPr>
          <a:xfrm>
            <a:off x="6730117" y="3625159"/>
            <a:ext cx="5053717" cy="2803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Mariona Gimeno </a:t>
            </a:r>
            <a:endParaRPr lang="es-E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itchFamily="18" charset="0"/>
            </a:endParaRPr>
          </a:p>
          <a:p>
            <a:pPr algn="r"/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Jean </a:t>
            </a:r>
            <a:r>
              <a:rPr lang="es-E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Misslin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itchFamily="18" charset="0"/>
            </a:endParaRPr>
          </a:p>
          <a:p>
            <a:pPr algn="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Joan Montserrat </a:t>
            </a:r>
            <a:endParaRPr lang="es-E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itchFamily="18" charset="0"/>
            </a:endParaRPr>
          </a:p>
          <a:p>
            <a:pPr algn="r"/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Víctor </a:t>
            </a:r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Vila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dirty="0" err="1" smtClean="0">
                <a:latin typeface="Bernard MT Condensed" panose="02050806060905020404" pitchFamily="18" charset="0"/>
              </a:rPr>
              <a:t>Masia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r>
              <a:rPr lang="es-ES" dirty="0" err="1" smtClean="0">
                <a:latin typeface="Bernard MT Condensed" panose="02050806060905020404" pitchFamily="18" charset="0"/>
              </a:rPr>
              <a:t>Freixa</a:t>
            </a:r>
            <a:r>
              <a:rPr lang="es-ES" dirty="0" smtClean="0">
                <a:latin typeface="Bernard MT Condensed" panose="02050806060905020404" pitchFamily="18" charset="0"/>
              </a:rPr>
              <a:t>: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386216" y="2598828"/>
            <a:ext cx="218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Bernard MT Condensed" panose="02050806060905020404" pitchFamily="18" charset="0"/>
              </a:rPr>
              <a:t>Entrenament</a:t>
            </a:r>
            <a:endParaRPr lang="es-ES" sz="3200" dirty="0">
              <a:latin typeface="Bernard MT Condensed" panose="02050806060905020404" pitchFamily="18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3669615" y="4622244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5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nocturnes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702831" y="4450403"/>
            <a:ext cx="2070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8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amb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presencia d’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arbres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660041" y="5298974"/>
            <a:ext cx="163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Validació</a:t>
            </a:r>
            <a:endParaRPr lang="es-E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7760772" y="4447678"/>
            <a:ext cx="1834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8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des de</a:t>
            </a:r>
          </a:p>
          <a:p>
            <a:pPr algn="ctr"/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diferents</a:t>
            </a:r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angles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89" y="2566163"/>
            <a:ext cx="1490472" cy="111785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8" name="CuadroTexto 17"/>
          <p:cNvSpPr txBox="1"/>
          <p:nvPr/>
        </p:nvSpPr>
        <p:spPr>
          <a:xfrm>
            <a:off x="3669615" y="1810741"/>
            <a:ext cx="2070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Bernard MT Condensed" panose="02050806060905020404" pitchFamily="18" charset="0"/>
              </a:rPr>
              <a:t>20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amb</a:t>
            </a:r>
            <a:endParaRPr lang="es-ES" sz="2000" dirty="0"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smtClean="0">
                <a:latin typeface="Bernard MT Condensed" panose="02050806060905020404" pitchFamily="18" charset="0"/>
              </a:rPr>
              <a:t>presencia d’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arbres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85" y="2563877"/>
            <a:ext cx="1496568" cy="112242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0" name="CuadroTexto 19"/>
          <p:cNvSpPr txBox="1"/>
          <p:nvPr/>
        </p:nvSpPr>
        <p:spPr>
          <a:xfrm>
            <a:off x="5719245" y="1808455"/>
            <a:ext cx="1930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Bernard MT Condensed" panose="02050806060905020404" pitchFamily="18" charset="0"/>
              </a:rPr>
              <a:t>16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latin typeface="Bernard MT Condensed" panose="02050806060905020404" pitchFamily="18" charset="0"/>
              </a:rPr>
              <a:t> </a:t>
            </a:r>
            <a:r>
              <a:rPr lang="es-ES" sz="2000" dirty="0" smtClean="0">
                <a:latin typeface="Bernard MT Condensed" panose="02050806060905020404" pitchFamily="18" charset="0"/>
              </a:rPr>
              <a:t>des de</a:t>
            </a:r>
          </a:p>
          <a:p>
            <a:pPr algn="ctr"/>
            <a:r>
              <a:rPr lang="es-ES" sz="2000" dirty="0" err="1" smtClean="0">
                <a:latin typeface="Bernard MT Condensed" panose="02050806060905020404" pitchFamily="18" charset="0"/>
              </a:rPr>
              <a:t>diferents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angles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86" y="2561591"/>
            <a:ext cx="1496568" cy="112242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2" name="CuadroTexto 21"/>
          <p:cNvSpPr txBox="1"/>
          <p:nvPr/>
        </p:nvSpPr>
        <p:spPr>
          <a:xfrm>
            <a:off x="7651768" y="2080456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Bernard MT Condensed" panose="02050806060905020404" pitchFamily="18" charset="0"/>
              </a:rPr>
              <a:t>12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nocturnes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85" y="5397245"/>
            <a:ext cx="1496568" cy="112242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02" y="5400627"/>
            <a:ext cx="1492059" cy="111904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86" y="5397246"/>
            <a:ext cx="1496568" cy="112242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674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997410" y="1456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800" dirty="0" err="1" smtClean="0">
                <a:latin typeface="Bernard MT Condensed" panose="02050806060905020404" pitchFamily="18" charset="0"/>
              </a:rPr>
              <a:t>Raons</a:t>
            </a:r>
            <a:r>
              <a:rPr lang="es-ES" sz="3800" dirty="0" smtClean="0">
                <a:latin typeface="Bernard MT Condensed" panose="02050806060905020404" pitchFamily="18" charset="0"/>
              </a:rPr>
              <a:t> que dificulten el </a:t>
            </a:r>
            <a:r>
              <a:rPr lang="es-ES" sz="3800" dirty="0" err="1" smtClean="0">
                <a:latin typeface="Bernard MT Condensed" panose="02050806060905020404" pitchFamily="18" charset="0"/>
              </a:rPr>
              <a:t>reconeixement</a:t>
            </a:r>
            <a:endParaRPr lang="es-ES" sz="3800" dirty="0">
              <a:latin typeface="Bernard MT Condensed" panose="020508060609050204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257" y="2727124"/>
            <a:ext cx="1837371" cy="137802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32" y="2727124"/>
            <a:ext cx="1993604" cy="149520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37" y="4798209"/>
            <a:ext cx="2276176" cy="170713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4" y="4849238"/>
            <a:ext cx="2194560" cy="164592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36" y="2674109"/>
            <a:ext cx="2249235" cy="16869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29" y="2674109"/>
            <a:ext cx="2249237" cy="168692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04" y="4469953"/>
            <a:ext cx="1774324" cy="23657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67" y="4798210"/>
            <a:ext cx="2262599" cy="1696949"/>
          </a:xfrm>
          <a:prstGeom prst="rect">
            <a:avLst/>
          </a:prstGeom>
        </p:spPr>
      </p:pic>
      <p:sp>
        <p:nvSpPr>
          <p:cNvPr id="17" name="2 Rectángulo"/>
          <p:cNvSpPr/>
          <p:nvPr/>
        </p:nvSpPr>
        <p:spPr>
          <a:xfrm>
            <a:off x="997410" y="1682863"/>
            <a:ext cx="29960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000" dirty="0" smtClean="0">
                <a:latin typeface="Bernard MT Condensed" panose="02050806060905020404" pitchFamily="18" charset="0"/>
              </a:rPr>
              <a:t>Presencia </a:t>
            </a:r>
            <a:r>
              <a:rPr lang="es-ES" sz="3000" dirty="0" err="1" smtClean="0">
                <a:latin typeface="Bernard MT Condensed" panose="02050806060905020404" pitchFamily="18" charset="0"/>
              </a:rPr>
              <a:t>d’arbres</a:t>
            </a:r>
            <a:endParaRPr lang="es-ES" sz="3000" dirty="0"/>
          </a:p>
        </p:txBody>
      </p:sp>
      <p:sp>
        <p:nvSpPr>
          <p:cNvPr id="18" name="2 Rectángulo"/>
          <p:cNvSpPr/>
          <p:nvPr/>
        </p:nvSpPr>
        <p:spPr>
          <a:xfrm>
            <a:off x="4936225" y="1682863"/>
            <a:ext cx="16848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000" dirty="0" err="1" smtClean="0">
                <a:latin typeface="Bernard MT Condensed" panose="02050806060905020404" pitchFamily="18" charset="0"/>
              </a:rPr>
              <a:t>Nocturnes</a:t>
            </a:r>
            <a:endParaRPr lang="es-ES" sz="3000" dirty="0"/>
          </a:p>
        </p:txBody>
      </p:sp>
      <p:sp>
        <p:nvSpPr>
          <p:cNvPr id="19" name="2 Rectángulo"/>
          <p:cNvSpPr/>
          <p:nvPr/>
        </p:nvSpPr>
        <p:spPr>
          <a:xfrm>
            <a:off x="8158011" y="1676242"/>
            <a:ext cx="2695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000" dirty="0" err="1" smtClean="0">
                <a:latin typeface="Bernard MT Condensed" panose="02050806060905020404" pitchFamily="18" charset="0"/>
              </a:rPr>
              <a:t>Diferents</a:t>
            </a:r>
            <a:r>
              <a:rPr lang="es-ES" sz="3000" dirty="0" smtClean="0">
                <a:latin typeface="Bernard MT Condensed" panose="02050806060905020404" pitchFamily="18" charset="0"/>
              </a:rPr>
              <a:t> </a:t>
            </a:r>
            <a:r>
              <a:rPr lang="es-ES" sz="3000" dirty="0" err="1" smtClean="0">
                <a:latin typeface="Bernard MT Condensed" panose="02050806060905020404" pitchFamily="18" charset="0"/>
              </a:rPr>
              <a:t>angles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608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"/>
          <p:cNvSpPr txBox="1"/>
          <p:nvPr/>
        </p:nvSpPr>
        <p:spPr>
          <a:xfrm>
            <a:off x="4799010" y="1223352"/>
            <a:ext cx="2091406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Bernard MT Condensed" panose="02050806060905020404" pitchFamily="18" charset="0"/>
              </a:rPr>
              <a:t>Estació</a:t>
            </a:r>
            <a:r>
              <a:rPr lang="es-ES" sz="3200" dirty="0" smtClean="0">
                <a:latin typeface="Bernard MT Condensed" panose="02050806060905020404" pitchFamily="18" charset="0"/>
              </a:rPr>
              <a:t> </a:t>
            </a:r>
            <a:r>
              <a:rPr lang="es-ES" sz="3200" dirty="0">
                <a:latin typeface="Bernard MT Condensed" panose="02050806060905020404" pitchFamily="18" charset="0"/>
              </a:rPr>
              <a:t>N</a:t>
            </a:r>
            <a:r>
              <a:rPr lang="es-ES" sz="3200" dirty="0" smtClean="0">
                <a:latin typeface="Bernard MT Condensed" panose="02050806060905020404" pitchFamily="18" charset="0"/>
              </a:rPr>
              <a:t>ord</a:t>
            </a:r>
          </a:p>
          <a:p>
            <a:endParaRPr lang="es-ES" sz="3200" dirty="0">
              <a:latin typeface="Bernard MT Condensed" panose="02050806060905020404" pitchFamily="18" charset="0"/>
            </a:endParaRPr>
          </a:p>
        </p:txBody>
      </p:sp>
      <p:pic>
        <p:nvPicPr>
          <p:cNvPr id="1026" name="Picture 2" descr="C:\Users\josev\Documents\victor\python\estacionord\4096\16464-19979-45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575" y="2393341"/>
            <a:ext cx="4529594" cy="3397195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dirty="0" err="1" smtClean="0">
                <a:latin typeface="Bernard MT Condensed" panose="02050806060905020404" pitchFamily="18" charset="0"/>
              </a:rPr>
              <a:t>Estació</a:t>
            </a:r>
            <a:r>
              <a:rPr lang="es-ES" dirty="0" smtClean="0">
                <a:latin typeface="Bernard MT Condensed" panose="02050806060905020404" pitchFamily="18" charset="0"/>
              </a:rPr>
              <a:t> Nord: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386216" y="2598828"/>
            <a:ext cx="218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Bernard MT Condensed" panose="02050806060905020404" pitchFamily="18" charset="0"/>
              </a:rPr>
              <a:t>Entrenament</a:t>
            </a:r>
            <a:endParaRPr lang="es-ES" sz="3200" dirty="0">
              <a:latin typeface="Bernard MT Condensed" panose="02050806060905020404" pitchFamily="18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095206" y="4440124"/>
            <a:ext cx="1176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1</a:t>
            </a:r>
            <a:r>
              <a:rPr lang="es-ES" sz="20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imatge</a:t>
            </a:r>
            <a:r>
              <a:rPr lang="es-ES" sz="20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 </a:t>
            </a:r>
          </a:p>
          <a:p>
            <a:r>
              <a:rPr lang="es-ES" sz="2000" dirty="0" err="1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nocturnes</a:t>
            </a:r>
            <a:endParaRPr lang="es-ES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950174" y="4450403"/>
            <a:ext cx="1576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2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mb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obstacles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660041" y="5298974"/>
            <a:ext cx="163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Validació</a:t>
            </a:r>
            <a:endParaRPr lang="es-ES" sz="3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3934594" y="4453699"/>
            <a:ext cx="1641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8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amb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u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n primer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pla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790325" y="1810741"/>
            <a:ext cx="1829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Bernard MT Condensed" panose="02050806060905020404" pitchFamily="18" charset="0"/>
              </a:rPr>
              <a:t>9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amb</a:t>
            </a:r>
            <a:r>
              <a:rPr lang="es-ES" sz="2000" dirty="0">
                <a:latin typeface="Bernard MT Condensed" panose="02050806060905020404" pitchFamily="18" charset="0"/>
              </a:rPr>
              <a:t> </a:t>
            </a:r>
            <a:endParaRPr lang="es-ES" sz="2000" dirty="0" smtClean="0"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err="1" smtClean="0">
                <a:latin typeface="Bernard MT Condensed" panose="02050806060905020404" pitchFamily="18" charset="0"/>
              </a:rPr>
              <a:t>l’estació</a:t>
            </a:r>
            <a:r>
              <a:rPr lang="es-ES" sz="2000" dirty="0" smtClean="0">
                <a:latin typeface="Bernard MT Condensed" panose="02050806060905020404" pitchFamily="18" charset="0"/>
              </a:rPr>
              <a:t> de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fons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026658" y="1851549"/>
            <a:ext cx="1576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Bernard MT Condensed" panose="02050806060905020404" pitchFamily="18" charset="0"/>
              </a:rPr>
              <a:t>5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latin typeface="Bernard MT Condensed" panose="02050806060905020404" pitchFamily="18" charset="0"/>
              </a:rPr>
              <a:t> </a:t>
            </a:r>
            <a:endParaRPr lang="es-ES" sz="2000" dirty="0" smtClean="0"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err="1" smtClean="0">
                <a:latin typeface="Bernard MT Condensed" panose="02050806060905020404" pitchFamily="18" charset="0"/>
              </a:rPr>
              <a:t>amb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obstacles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658389" y="2080456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Bernard MT Condensed" panose="02050806060905020404" pitchFamily="18" charset="0"/>
              </a:rPr>
              <a:t>1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</a:t>
            </a:r>
            <a:r>
              <a:rPr lang="es-ES" sz="2000" dirty="0" smtClean="0">
                <a:latin typeface="Bernard MT Condensed" panose="02050806060905020404" pitchFamily="18" charset="0"/>
              </a:rPr>
              <a:t> nocturna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4098" name="Picture 2" descr="C:\Users\josev\Documents\victor\python\newtrain\EstacioNord\31146-457-125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93" y="2561592"/>
            <a:ext cx="1496567" cy="1122426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osev\Documents\victor\python\newtrain\EstacioNord\12334-7343-251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942" y="2556177"/>
            <a:ext cx="1503788" cy="1127841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sev\Documents\victor\python\newtrain\EstacioNord\8991-31248-279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85" y="2556177"/>
            <a:ext cx="1496569" cy="1122427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josev\Documents\victor\python\newval\EstacioNord\5774-5348-96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912" y="5397244"/>
            <a:ext cx="1496569" cy="1122427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josev\Documents\victor\python\newval\EstacioNord\26719-14911-135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93" y="5397245"/>
            <a:ext cx="1496568" cy="1122426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josev\Documents\victor\python\newval\EstacioNord\29911-27486-312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800" y="5404407"/>
            <a:ext cx="1503788" cy="1127841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6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Bernard MT Condensed" panose="02050806060905020404" pitchFamily="18" charset="0"/>
              </a:rPr>
              <a:t>Rankings 64 </a:t>
            </a:r>
            <a:r>
              <a:rPr lang="es-ES" dirty="0" err="1" smtClean="0">
                <a:latin typeface="Bernard MT Condensed" panose="02050806060905020404" pitchFamily="18" charset="0"/>
              </a:rPr>
              <a:t>clusters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710223" y="2832389"/>
            <a:ext cx="20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Primeres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posicions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65597" y="283238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Imatge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d’entrada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20" name="19 Imagen" descr="C:\Users\josev\Documents\victor\python\estacionord\4096\16464-19979-451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64" y="3524416"/>
            <a:ext cx="1848958" cy="145310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  <p:pic>
        <p:nvPicPr>
          <p:cNvPr id="22" name="21 Imagen" descr="E:\rankings\Ranking\0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98" y="3361041"/>
            <a:ext cx="1569803" cy="235183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  <p:pic>
        <p:nvPicPr>
          <p:cNvPr id="23" name="22 Imagen" descr="E:\rankings\Ranking\02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77" y="3361041"/>
            <a:ext cx="2034960" cy="177985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  <p:pic>
        <p:nvPicPr>
          <p:cNvPr id="24" name="23 Imagen" descr="E:\rankings\Ranking\0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759" y="3361041"/>
            <a:ext cx="2613660" cy="196024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233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2614211"/>
            <a:ext cx="658177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84037"/>
            <a:ext cx="10858500" cy="248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90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18" y="2650765"/>
            <a:ext cx="6352764" cy="3815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287239"/>
            <a:ext cx="10845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9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650" y="2853939"/>
            <a:ext cx="587692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75" y="330642"/>
            <a:ext cx="5735727" cy="300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0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nton"/>
              <a:buNone/>
            </a:pPr>
            <a:r>
              <a:rPr lang="es-ES" dirty="0" err="1">
                <a:latin typeface="Bernard MT Condensed" panose="02050806060905020404" pitchFamily="18" charset="0"/>
                <a:ea typeface="Anton"/>
                <a:cs typeface="Anton"/>
                <a:sym typeface="Anton"/>
              </a:rPr>
              <a:t>Objectiu</a:t>
            </a:r>
            <a:r>
              <a:rPr lang="es-ES" dirty="0">
                <a:latin typeface="Bernard MT Condensed" panose="02050806060905020404" pitchFamily="18" charset="0"/>
                <a:ea typeface="Anton"/>
                <a:cs typeface="Anton"/>
                <a:sym typeface="Anton"/>
              </a:rPr>
              <a:t> </a:t>
            </a:r>
            <a:r>
              <a:rPr lang="es-ES" dirty="0" err="1">
                <a:latin typeface="Bernard MT Condensed" panose="02050806060905020404" pitchFamily="18" charset="0"/>
                <a:ea typeface="Anton"/>
                <a:cs typeface="Anton"/>
                <a:sym typeface="Anton"/>
              </a:rPr>
              <a:t>gener</a:t>
            </a:r>
            <a:r>
              <a:rPr lang="es-ES" dirty="0">
                <a:latin typeface="Bernard MT Condensed" panose="02050806060905020404" pitchFamily="18" charset="0"/>
                <a:ea typeface="Anton"/>
                <a:cs typeface="Anton"/>
                <a:sym typeface="Anton"/>
              </a:rPr>
              <a:t>: </a:t>
            </a:r>
            <a:r>
              <a:rPr lang="es-ES" dirty="0" err="1">
                <a:latin typeface="Bernard MT Condensed" panose="02050806060905020404" pitchFamily="18" charset="0"/>
                <a:ea typeface="Anton"/>
                <a:cs typeface="Anton"/>
                <a:sym typeface="Anton"/>
              </a:rPr>
              <a:t>Going</a:t>
            </a:r>
            <a:r>
              <a:rPr lang="es-ES" dirty="0">
                <a:latin typeface="Bernard MT Condensed" panose="02050806060905020404" pitchFamily="18" charset="0"/>
                <a:ea typeface="Anton"/>
                <a:cs typeface="Anton"/>
                <a:sym typeface="Anton"/>
              </a:rPr>
              <a:t> Deep</a:t>
            </a:r>
          </a:p>
        </p:txBody>
      </p:sp>
      <p:sp>
        <p:nvSpPr>
          <p:cNvPr id="268" name="Shape 268" descr="Resultado de imagen de keras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Shape 269" descr="Resultado de imagen de futu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9776" y="1690697"/>
            <a:ext cx="3564450" cy="23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64" y="2967383"/>
            <a:ext cx="4135750" cy="12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875" y="4447075"/>
            <a:ext cx="11640251" cy="12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 descr="Image result for keras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2366" y="1690688"/>
            <a:ext cx="2517419" cy="25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725" y="5926782"/>
            <a:ext cx="11760550" cy="196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87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743200" y="2249584"/>
            <a:ext cx="7266830" cy="2743835"/>
          </a:xfrm>
        </p:spPr>
        <p:txBody>
          <a:bodyPr>
            <a:noAutofit/>
          </a:bodyPr>
          <a:lstStyle/>
          <a:p>
            <a:r>
              <a:rPr lang="es-ES" sz="9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Gràcies</a:t>
            </a:r>
            <a:r>
              <a:rPr lang="es-ES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 per la </a:t>
            </a:r>
            <a:br>
              <a:rPr lang="es-ES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</a:br>
            <a:r>
              <a:rPr lang="es-ES" sz="9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vostra</a:t>
            </a:r>
            <a:r>
              <a:rPr lang="es-ES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 </a:t>
            </a:r>
            <a:r>
              <a:rPr lang="es-ES" sz="9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atenció</a:t>
            </a:r>
            <a:endParaRPr lang="es-E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err="1" smtClean="0">
                <a:latin typeface="Bernard MT Condensed" pitchFamily="18" charset="0"/>
              </a:rPr>
              <a:t>Anàlisi</a:t>
            </a:r>
            <a:r>
              <a:rPr lang="es-ES" b="1" dirty="0" smtClean="0">
                <a:latin typeface="Bernard MT Condensed" pitchFamily="18" charset="0"/>
              </a:rPr>
              <a:t> de </a:t>
            </a:r>
            <a:r>
              <a:rPr lang="es-ES" b="1" dirty="0" err="1" smtClean="0">
                <a:latin typeface="Bernard MT Condensed" pitchFamily="18" charset="0"/>
              </a:rPr>
              <a:t>percentatge</a:t>
            </a:r>
            <a:r>
              <a:rPr lang="es-ES" b="1" dirty="0" smtClean="0">
                <a:latin typeface="Bernard MT Condensed" pitchFamily="18" charset="0"/>
              </a:rPr>
              <a:t> </a:t>
            </a:r>
            <a:r>
              <a:rPr lang="es-ES" b="1" dirty="0" err="1" smtClean="0">
                <a:latin typeface="Bernard MT Condensed" pitchFamily="18" charset="0"/>
              </a:rPr>
              <a:t>d’encert</a:t>
            </a:r>
            <a:r>
              <a:rPr lang="es-ES" b="1" dirty="0">
                <a:latin typeface="Bernard MT Condensed" pitchFamily="18" charset="0"/>
              </a:rPr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08" y="1858518"/>
            <a:ext cx="6141720" cy="46062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66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97410" y="0"/>
            <a:ext cx="10515600" cy="1325563"/>
          </a:xfrm>
        </p:spPr>
        <p:txBody>
          <a:bodyPr/>
          <a:lstStyle/>
          <a:p>
            <a:r>
              <a:rPr lang="es-ES" b="1" dirty="0" err="1" smtClean="0">
                <a:latin typeface="Bernard MT Condensed" pitchFamily="18" charset="0"/>
              </a:rPr>
              <a:t>Ajuntament</a:t>
            </a:r>
            <a:r>
              <a:rPr lang="es-ES" b="1" dirty="0">
                <a:latin typeface="Bernard MT Condensed" pitchFamily="18" charset="0"/>
              </a:rPr>
              <a:t>.</a:t>
            </a:r>
            <a:r>
              <a:rPr lang="es-ES" b="1" dirty="0" smtClean="0">
                <a:latin typeface="Bernard MT Condensed" pitchFamily="18" charset="0"/>
              </a:rPr>
              <a:t> </a:t>
            </a:r>
            <a:r>
              <a:rPr lang="es-ES" b="1" dirty="0" err="1">
                <a:latin typeface="Bernard MT Condensed" panose="02050806060905020404" pitchFamily="18" charset="0"/>
              </a:rPr>
              <a:t>Primeres</a:t>
            </a:r>
            <a:r>
              <a:rPr lang="es-ES" b="1" dirty="0">
                <a:latin typeface="Bernard MT Condensed" panose="02050806060905020404" pitchFamily="18" charset="0"/>
              </a:rPr>
              <a:t> </a:t>
            </a:r>
            <a:r>
              <a:rPr lang="es-ES" b="1" dirty="0" err="1" smtClean="0">
                <a:latin typeface="Bernard MT Condensed" panose="02050806060905020404" pitchFamily="18" charset="0"/>
              </a:rPr>
              <a:t>posicions</a:t>
            </a:r>
            <a:r>
              <a:rPr lang="es-ES" b="1" dirty="0" smtClean="0">
                <a:latin typeface="Bernard MT Condensed" pitchFamily="18" charset="0"/>
              </a:rPr>
              <a:t>:</a:t>
            </a:r>
            <a:endParaRPr lang="es-ES" b="1" dirty="0">
              <a:latin typeface="Bernard MT Condensed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" y="2807208"/>
            <a:ext cx="3194304" cy="239572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10" y="1135856"/>
            <a:ext cx="2151900" cy="28692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574" y="1135856"/>
            <a:ext cx="2151900" cy="28692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54" y="4071918"/>
            <a:ext cx="3605046" cy="270378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9" name="Flecha derecha 8"/>
          <p:cNvSpPr/>
          <p:nvPr/>
        </p:nvSpPr>
        <p:spPr>
          <a:xfrm>
            <a:off x="4398662" y="3460988"/>
            <a:ext cx="1170432" cy="108813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9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/>
          <p:cNvSpPr txBox="1">
            <a:spLocks/>
          </p:cNvSpPr>
          <p:nvPr/>
        </p:nvSpPr>
        <p:spPr>
          <a:xfrm>
            <a:off x="997410" y="1854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 smtClean="0">
                <a:latin typeface="Bernard MT Condensed" pitchFamily="18" charset="0"/>
              </a:rPr>
              <a:t>Ajuntament</a:t>
            </a:r>
            <a:r>
              <a:rPr lang="es-ES" b="1" dirty="0">
                <a:latin typeface="Bernard MT Condensed" pitchFamily="18" charset="0"/>
              </a:rPr>
              <a:t>.</a:t>
            </a:r>
            <a:r>
              <a:rPr lang="es-ES" b="1" dirty="0" smtClean="0">
                <a:latin typeface="Bernard MT Condensed" pitchFamily="18" charset="0"/>
              </a:rPr>
              <a:t> </a:t>
            </a:r>
            <a:r>
              <a:rPr lang="es-ES" b="1" dirty="0" err="1">
                <a:latin typeface="Bernard MT Condensed" panose="02050806060905020404" pitchFamily="18" charset="0"/>
              </a:rPr>
              <a:t>Darreres</a:t>
            </a:r>
            <a:r>
              <a:rPr lang="es-ES" b="1" dirty="0">
                <a:latin typeface="Bernard MT Condensed" panose="02050806060905020404" pitchFamily="18" charset="0"/>
              </a:rPr>
              <a:t> </a:t>
            </a:r>
            <a:r>
              <a:rPr lang="es-ES" b="1" dirty="0" err="1" smtClean="0">
                <a:latin typeface="Bernard MT Condensed" panose="02050806060905020404" pitchFamily="18" charset="0"/>
              </a:rPr>
              <a:t>posicions</a:t>
            </a:r>
            <a:r>
              <a:rPr lang="es-ES" b="1" dirty="0" smtClean="0">
                <a:latin typeface="Bernard MT Condensed" pitchFamily="18" charset="0"/>
              </a:rPr>
              <a:t>:</a:t>
            </a:r>
            <a:endParaRPr lang="es-ES" b="1" dirty="0">
              <a:latin typeface="Bernard MT Condensed" pitchFamily="18" charset="0"/>
            </a:endParaRPr>
          </a:p>
        </p:txBody>
      </p:sp>
      <p:pic>
        <p:nvPicPr>
          <p:cNvPr id="4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5" y="3066478"/>
            <a:ext cx="3194304" cy="239572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5" name="Flecha derecha 9"/>
          <p:cNvSpPr/>
          <p:nvPr/>
        </p:nvSpPr>
        <p:spPr>
          <a:xfrm>
            <a:off x="4199879" y="3615118"/>
            <a:ext cx="1170432" cy="108813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12" y="4159186"/>
            <a:ext cx="3185160" cy="238887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23" y="2503614"/>
            <a:ext cx="2483358" cy="331114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12" y="1619597"/>
            <a:ext cx="3185160" cy="238887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58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1131967"/>
            <a:ext cx="6696456" cy="502234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ítulo 3"/>
          <p:cNvSpPr txBox="1">
            <a:spLocks/>
          </p:cNvSpPr>
          <p:nvPr/>
        </p:nvSpPr>
        <p:spPr>
          <a:xfrm>
            <a:off x="99741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 smtClean="0">
                <a:latin typeface="Bernard MT Condensed" pitchFamily="18" charset="0"/>
              </a:rPr>
              <a:t>Ajuntament</a:t>
            </a:r>
            <a:r>
              <a:rPr lang="es-ES" b="1" dirty="0" smtClean="0">
                <a:latin typeface="Bernard MT Condensed" pitchFamily="18" charset="0"/>
              </a:rPr>
              <a:t>. </a:t>
            </a:r>
            <a:r>
              <a:rPr lang="es-ES" b="1" dirty="0" err="1" smtClean="0">
                <a:latin typeface="Bernard MT Condensed" pitchFamily="18" charset="0"/>
              </a:rPr>
              <a:t>Posició</a:t>
            </a:r>
            <a:r>
              <a:rPr lang="es-ES" b="1" dirty="0" smtClean="0">
                <a:latin typeface="Bernard MT Condensed" pitchFamily="18" charset="0"/>
              </a:rPr>
              <a:t> 150 de 450:</a:t>
            </a:r>
            <a:endParaRPr lang="es-ES" b="1" dirty="0"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6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 smtClean="0">
                <a:latin typeface="Bernard MT Condensed" panose="02050806060905020404" pitchFamily="18" charset="0"/>
              </a:rPr>
              <a:t>Classes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r>
              <a:rPr lang="es-ES" dirty="0" err="1" smtClean="0">
                <a:latin typeface="Bernard MT Condensed" panose="02050806060905020404" pitchFamily="18" charset="0"/>
              </a:rPr>
              <a:t>amb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r>
              <a:rPr lang="es-ES" dirty="0" err="1" smtClean="0">
                <a:latin typeface="Bernard MT Condensed" panose="02050806060905020404" pitchFamily="18" charset="0"/>
              </a:rPr>
              <a:t>poc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r>
              <a:rPr lang="es-ES" dirty="0" err="1" smtClean="0">
                <a:latin typeface="Bernard MT Condensed" panose="02050806060905020404" pitchFamily="18" charset="0"/>
              </a:rPr>
              <a:t>percentatje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r>
              <a:rPr lang="es-ES" dirty="0" err="1" smtClean="0">
                <a:latin typeface="Bernard MT Condensed" panose="02050806060905020404" pitchFamily="18" charset="0"/>
              </a:rPr>
              <a:t>d’encert</a:t>
            </a:r>
            <a:r>
              <a:rPr lang="es-ES" dirty="0" smtClean="0">
                <a:latin typeface="Bernard MT Condensed" panose="02050806060905020404" pitchFamily="18" charset="0"/>
              </a:rPr>
              <a:t>: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532888" y="2450592"/>
            <a:ext cx="213052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Bernard MT Condensed" panose="02050806060905020404" pitchFamily="18" charset="0"/>
              </a:rPr>
              <a:t>Masia</a:t>
            </a:r>
            <a:r>
              <a:rPr lang="es-ES" sz="3200" dirty="0" smtClean="0">
                <a:latin typeface="Bernard MT Condensed" panose="02050806060905020404" pitchFamily="18" charset="0"/>
              </a:rPr>
              <a:t> </a:t>
            </a:r>
            <a:r>
              <a:rPr lang="es-ES" sz="3200" dirty="0" err="1" smtClean="0">
                <a:latin typeface="Bernard MT Condensed" panose="02050806060905020404" pitchFamily="18" charset="0"/>
              </a:rPr>
              <a:t>Freixa</a:t>
            </a:r>
            <a:endParaRPr lang="es-ES" sz="3200" dirty="0">
              <a:latin typeface="Bernard MT Condensed" panose="020508060609050204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744968" y="2441448"/>
            <a:ext cx="149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Bernard MT Condensed" panose="02050806060905020404" pitchFamily="18" charset="0"/>
              </a:rPr>
              <a:t>Catedral</a:t>
            </a:r>
            <a:endParaRPr lang="es-ES" sz="3200" dirty="0">
              <a:latin typeface="Bernard MT Condensed" panose="020508060609050204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20" y="3552444"/>
            <a:ext cx="3194304" cy="239572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76" y="3515868"/>
            <a:ext cx="3194304" cy="239572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8646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Bernard MT Condensed" panose="02050806060905020404" pitchFamily="18" charset="0"/>
              </a:rPr>
              <a:t>Rankings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222" y="2142346"/>
            <a:ext cx="2498551" cy="187391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10" y="2996946"/>
            <a:ext cx="1911096" cy="143332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4647186"/>
            <a:ext cx="1092114" cy="145615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4650482"/>
            <a:ext cx="1920886" cy="144066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735" y="2994660"/>
            <a:ext cx="1914144" cy="143560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57" y="4655538"/>
            <a:ext cx="1934843" cy="145113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773" y="4655538"/>
            <a:ext cx="1914143" cy="143560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0" name="CuadroTexto 9"/>
          <p:cNvSpPr txBox="1"/>
          <p:nvPr/>
        </p:nvSpPr>
        <p:spPr>
          <a:xfrm>
            <a:off x="1947672" y="2432304"/>
            <a:ext cx="20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Primeres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posicions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574024" y="2432304"/>
            <a:ext cx="199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Darreres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posicions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165104" y="1640995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Imatge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d’entrada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7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Bernard MT Condensed" panose="02050806060905020404" pitchFamily="18" charset="0"/>
              </a:rPr>
              <a:t>Rankings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47672" y="2432304"/>
            <a:ext cx="20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Primeres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posicions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574024" y="2432304"/>
            <a:ext cx="199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Darreres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posicions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165104" y="1640995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Imatge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d’entrada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191" y="2183351"/>
            <a:ext cx="2334178" cy="175063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183" y="4644511"/>
            <a:ext cx="1106246" cy="147499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2" y="4644511"/>
            <a:ext cx="1926938" cy="144520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2" y="2966558"/>
            <a:ext cx="1926938" cy="144520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960" y="2966558"/>
            <a:ext cx="1926938" cy="144520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874" y="4644510"/>
            <a:ext cx="1966659" cy="147499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678" y="4644509"/>
            <a:ext cx="1966659" cy="147499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678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dirty="0" smtClean="0">
                <a:latin typeface="Bernard MT Condensed" panose="02050806060905020404" pitchFamily="18" charset="0"/>
              </a:rPr>
              <a:t>Catedral: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386216" y="2598828"/>
            <a:ext cx="218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Bernard MT Condensed" panose="02050806060905020404" pitchFamily="18" charset="0"/>
              </a:rPr>
              <a:t>Entrenament</a:t>
            </a:r>
            <a:endParaRPr lang="es-ES" sz="3200" dirty="0">
              <a:latin typeface="Bernard MT Condensed" panose="020508060609050204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07" y="2492274"/>
            <a:ext cx="1490472" cy="111785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5731079" y="1997129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Bernard MT Condensed" panose="02050806060905020404" pitchFamily="18" charset="0"/>
              </a:rPr>
              <a:t>13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nocturnes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29" y="2465479"/>
            <a:ext cx="1490472" cy="111785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2" name="CuadroTexto 11"/>
          <p:cNvSpPr txBox="1"/>
          <p:nvPr/>
        </p:nvSpPr>
        <p:spPr>
          <a:xfrm>
            <a:off x="7875555" y="2000784"/>
            <a:ext cx="215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Bernard MT Condensed" panose="02050806060905020404" pitchFamily="18" charset="0"/>
              </a:rPr>
              <a:t>13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dels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arcs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23" y="2491683"/>
            <a:ext cx="1492289" cy="111921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4" name="CuadroTexto 13"/>
          <p:cNvSpPr txBox="1"/>
          <p:nvPr/>
        </p:nvSpPr>
        <p:spPr>
          <a:xfrm>
            <a:off x="3756788" y="1787905"/>
            <a:ext cx="2070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Bernard MT Condensed" panose="02050806060905020404" pitchFamily="18" charset="0"/>
              </a:rPr>
              <a:t>21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amb</a:t>
            </a:r>
            <a:endParaRPr lang="es-ES" sz="2000" dirty="0"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smtClean="0">
                <a:latin typeface="Bernard MT Condensed" panose="02050806060905020404" pitchFamily="18" charset="0"/>
              </a:rPr>
              <a:t>presencia d’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arbres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23" y="5214634"/>
            <a:ext cx="1492289" cy="111921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5" name="CuadroTexto 24"/>
          <p:cNvSpPr txBox="1"/>
          <p:nvPr/>
        </p:nvSpPr>
        <p:spPr>
          <a:xfrm>
            <a:off x="3683788" y="4622244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4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nocturnes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07" y="5214634"/>
            <a:ext cx="1493877" cy="112040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7" name="CuadroTexto 26"/>
          <p:cNvSpPr txBox="1"/>
          <p:nvPr/>
        </p:nvSpPr>
        <p:spPr>
          <a:xfrm>
            <a:off x="5785127" y="4450403"/>
            <a:ext cx="2070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resencia d’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arbres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 totes les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660041" y="5298974"/>
            <a:ext cx="163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Validació</a:t>
            </a:r>
            <a:endParaRPr lang="es-E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12" y="5191277"/>
            <a:ext cx="1523430" cy="114257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31" name="CuadroTexto 30"/>
          <p:cNvSpPr txBox="1"/>
          <p:nvPr/>
        </p:nvSpPr>
        <p:spPr>
          <a:xfrm>
            <a:off x="7795116" y="4450402"/>
            <a:ext cx="2038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resencia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dels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arcs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 totes les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8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186</Words>
  <Application>Microsoft Office PowerPoint</Application>
  <PresentationFormat>Panorámica</PresentationFormat>
  <Paragraphs>69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Anton</vt:lpstr>
      <vt:lpstr>Arial</vt:lpstr>
      <vt:lpstr>Bernard MT Condensed</vt:lpstr>
      <vt:lpstr>Calibri</vt:lpstr>
      <vt:lpstr>Calibri Light</vt:lpstr>
      <vt:lpstr>Tema de Office</vt:lpstr>
      <vt:lpstr>Equip1: EZficy  </vt:lpstr>
      <vt:lpstr>Anàlisi de percentatge d’encert </vt:lpstr>
      <vt:lpstr>Ajuntament. Primeres posicions:</vt:lpstr>
      <vt:lpstr>Presentación de PowerPoint</vt:lpstr>
      <vt:lpstr>Presentación de PowerPoint</vt:lpstr>
      <vt:lpstr>Classes amb poc percentatje d’encert:</vt:lpstr>
      <vt:lpstr>Rankings</vt:lpstr>
      <vt:lpstr>Rankings</vt:lpstr>
      <vt:lpstr>Catedral:</vt:lpstr>
      <vt:lpstr>Masia Freixa:</vt:lpstr>
      <vt:lpstr>Presentación de PowerPoint</vt:lpstr>
      <vt:lpstr>Presentación de PowerPoint</vt:lpstr>
      <vt:lpstr>Estació Nord:</vt:lpstr>
      <vt:lpstr>Rankings 64 clusters </vt:lpstr>
      <vt:lpstr>Presentación de PowerPoint</vt:lpstr>
      <vt:lpstr>Presentación de PowerPoint</vt:lpstr>
      <vt:lpstr>Presentación de PowerPoint</vt:lpstr>
      <vt:lpstr>Objectiu gener: Going Deep</vt:lpstr>
      <vt:lpstr>Gràcies per la  vostra atenció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53</cp:revision>
  <dcterms:created xsi:type="dcterms:W3CDTF">2017-12-21T13:34:25Z</dcterms:created>
  <dcterms:modified xsi:type="dcterms:W3CDTF">2017-12-22T14:09:37Z</dcterms:modified>
</cp:coreProperties>
</file>